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3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51"/>
    <p:restoredTop sz="94704"/>
  </p:normalViewPr>
  <p:slideViewPr>
    <p:cSldViewPr snapToGrid="0" snapToObjects="1">
      <p:cViewPr varScale="1">
        <p:scale>
          <a:sx n="158" d="100"/>
          <a:sy n="158" d="100"/>
        </p:scale>
        <p:origin x="23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57812-5A0E-E340-BDDF-65953D8795D3}" type="datetimeFigureOut">
              <a:rPr lang="en-US" smtClean="0"/>
              <a:t>4/21/20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3B4BB3-0133-BD43-907C-0493155D7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1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B4ED8-6BD3-774F-B721-91D412C1CE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1A72B6-3ADD-6441-91FF-8E9C49BAEB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80F1E-33CF-4C42-8818-187756BB4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F5427-2128-734E-996E-0B8745E4F034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71C381-BB68-1943-81FA-4F19B0A43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89B882-3FD9-1444-AF70-2BB0A8701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976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8E05E-B599-014D-B782-4E714B607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EB3E7F-EECC-0A4D-83DD-67F13B1C2F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F319C-9ADC-084D-8C80-1095BB7EC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F5427-2128-734E-996E-0B8745E4F034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A4106F-94F3-C34E-992F-9A191EE32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02B825-9260-2B4E-BCC4-7246589A7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673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7E33CE-665D-A048-ADE1-1C7FC550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E5D94F-1A69-014E-99A8-0CFBC98968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D8EC0A-461A-864D-9200-375F9EC25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F5427-2128-734E-996E-0B8745E4F034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7C612-A58C-8F4D-8F2C-4D3DA198E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51FD13-8892-6346-AC3B-0EE9960B4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026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8644B-01FE-E947-B372-A2CAE5D6E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4DF7F-7C91-EC47-AEB7-92D16D1B2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A963E-300B-9E4B-AF5F-AD1FD1559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F5427-2128-734E-996E-0B8745E4F034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6E4392-6B14-6846-9B25-EA8485188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0937F7-A1C7-3A45-85A6-50AFFB789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234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24078-7603-3346-B97A-B41E3690C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E836F0-0607-0042-9D4D-D010694C33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12A823-1D97-7C40-A297-D9CCF6E4A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F5427-2128-734E-996E-0B8745E4F034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973F0C-7FCF-AC46-A77D-8EC2C6680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2A0EA5-D6A5-6948-8912-181949298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887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57AEC-21D6-DB49-8E7A-8CF9004E7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349C9-06AA-7E4D-B1FA-AC73B12B7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874B11-5C3B-3843-B3CF-52A1C961D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865478-4FBA-884F-8B7F-6CA403FB5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F5427-2128-734E-996E-0B8745E4F034}" type="datetimeFigureOut">
              <a:rPr lang="en-US" smtClean="0"/>
              <a:t>4/21/20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5F5107-0958-9A48-A142-14D513FE1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197D4-519B-3046-9D02-B00305093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906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8179D-F07B-964C-BE68-0A17ADC72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448994-297E-1047-96C4-5C5320E4B5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5A6A3F-2C3B-5742-9780-A101CA61A4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53F5F8-81CE-B345-99CB-35B7D6EC1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D9A58E-3F68-E94F-926B-8287072214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B57D87-4100-FC4E-BEA3-99B3DDB7B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F5427-2128-734E-996E-0B8745E4F034}" type="datetimeFigureOut">
              <a:rPr lang="en-US" smtClean="0"/>
              <a:t>4/21/20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16EFE0-63D9-974C-8563-B4D3A7363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67E7BE-1690-E247-81AA-47BED0D33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661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9DE8C-FFD7-1F4B-932B-D285933D7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680A59-857E-284C-B8F9-72AB89FF6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F5427-2128-734E-996E-0B8745E4F034}" type="datetimeFigureOut">
              <a:rPr lang="en-US" smtClean="0"/>
              <a:t>4/21/20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356C90-5399-EF47-997D-2B3E99E67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B6FB54-7B93-914C-9DD8-6114F49CC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893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6CDA-A043-AC4B-B480-AE1257D3D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F5427-2128-734E-996E-0B8745E4F034}" type="datetimeFigureOut">
              <a:rPr lang="en-US" smtClean="0"/>
              <a:t>4/21/20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A7AE14-17FB-BE48-BF2E-738960CFA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0E4FAB-8273-1A4F-B8AB-562C41A23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222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D0BB4-B513-7340-85E9-F0B8DC01F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80FC3-6F4D-BA42-BB0F-FE3460C1E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7A6396-9E94-574C-A252-E661AC4819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E75484-741C-DF4B-A423-474E9C4AD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F5427-2128-734E-996E-0B8745E4F034}" type="datetimeFigureOut">
              <a:rPr lang="en-US" smtClean="0"/>
              <a:t>4/21/20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7616E-D77F-EB43-B492-7F74B8307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A7950C-8E8B-DA48-9ADA-E61B5ECC7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8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0D0BA-05D7-3645-AA6E-017126086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5E1324-A717-1347-8E85-897F9CFC34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40D468-2844-4148-87D7-E6859450F7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4E1461-BD0D-C045-9C76-9315243D3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F5427-2128-734E-996E-0B8745E4F034}" type="datetimeFigureOut">
              <a:rPr lang="en-US" smtClean="0"/>
              <a:t>4/21/20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D5D38E-566F-0B49-A33D-EC08B0042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E6DAC7-940B-1045-929D-76BE90734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295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1531D1-A975-2944-A1E6-AFC6A6B85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CCA24D-E38D-3D4E-879D-A74E01D205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A9593B-7251-F44C-BCFD-83DCBE7672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0F5427-2128-734E-996E-0B8745E4F034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52D58A-1F1B-6C40-B846-612D1CC7A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67630-EF25-5E49-A294-9B06EBCA9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66FF42-20F3-D64C-A967-77FF76B67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651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44FEB-2F4C-1744-8808-85C74AE9C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5809"/>
            <a:ext cx="9144000" cy="1564716"/>
          </a:xfrm>
        </p:spPr>
        <p:txBody>
          <a:bodyPr>
            <a:normAutofit/>
          </a:bodyPr>
          <a:lstStyle/>
          <a:p>
            <a:pPr algn="l"/>
            <a:r>
              <a:rPr lang="en-US" sz="4800">
                <a:latin typeface="Times New Roman" panose="02020603050405020304" pitchFamily="18" charset="0"/>
                <a:cs typeface="Times New Roman" panose="02020603050405020304" pitchFamily="18" charset="0"/>
              </a:rPr>
              <a:t>ECE 4605 Project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9CF53C-EB03-3C4A-97C7-E66CE5AB7E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7050"/>
            <a:ext cx="9144000" cy="572583"/>
          </a:xfrm>
        </p:spPr>
        <p:txBody>
          <a:bodyPr>
            <a:normAutofit/>
          </a:bodyPr>
          <a:lstStyle/>
          <a:p>
            <a:pPr algn="l"/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Andre Jaberi, Tyler French, Stephen Via, Peter Nguyen</a:t>
            </a:r>
          </a:p>
        </p:txBody>
      </p:sp>
      <p:sp>
        <p:nvSpPr>
          <p:cNvPr id="18" name="Freeform 14">
            <a:extLst>
              <a:ext uri="{FF2B5EF4-FFF2-40B4-BE49-F238E27FC236}">
                <a16:creationId xmlns:a16="http://schemas.microsoft.com/office/drawing/2014/main" id="{C66F2F30-5DC0-44A0-BFA6-E12F46ED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 21">
            <a:extLst>
              <a:ext uri="{FF2B5EF4-FFF2-40B4-BE49-F238E27FC236}">
                <a16:creationId xmlns:a16="http://schemas.microsoft.com/office/drawing/2014/main" id="{85872F57-7F42-4F97-8391-DDC8D0054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39" y="0"/>
            <a:ext cx="7094160" cy="2130952"/>
          </a:xfrm>
          <a:custGeom>
            <a:avLst/>
            <a:gdLst>
              <a:gd name="connsiteX0" fmla="*/ 4417853 w 7094160"/>
              <a:gd name="connsiteY0" fmla="*/ 0 h 2130952"/>
              <a:gd name="connsiteX1" fmla="*/ 7094160 w 7094160"/>
              <a:gd name="connsiteY1" fmla="*/ 0 h 2130952"/>
              <a:gd name="connsiteX2" fmla="*/ 7094160 w 7094160"/>
              <a:gd name="connsiteY2" fmla="*/ 2130552 h 2130952"/>
              <a:gd name="connsiteX3" fmla="*/ 5920619 w 7094160"/>
              <a:gd name="connsiteY3" fmla="*/ 2130552 h 2130952"/>
              <a:gd name="connsiteX4" fmla="*/ 5920619 w 7094160"/>
              <a:gd name="connsiteY4" fmla="*/ 2130952 h 2130952"/>
              <a:gd name="connsiteX5" fmla="*/ 2729249 w 7094160"/>
              <a:gd name="connsiteY5" fmla="*/ 2130952 h 2130952"/>
              <a:gd name="connsiteX6" fmla="*/ 2574304 w 7094160"/>
              <a:gd name="connsiteY6" fmla="*/ 2130952 h 2130952"/>
              <a:gd name="connsiteX7" fmla="*/ 0 w 7094160"/>
              <a:gd name="connsiteY7" fmla="*/ 2130952 h 2130952"/>
              <a:gd name="connsiteX8" fmla="*/ 983648 w 7094160"/>
              <a:gd name="connsiteY8" fmla="*/ 1 h 2130952"/>
              <a:gd name="connsiteX9" fmla="*/ 4417853 w 7094160"/>
              <a:gd name="connsiteY9" fmla="*/ 1 h 2130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94160" h="2130952">
                <a:moveTo>
                  <a:pt x="4417853" y="0"/>
                </a:moveTo>
                <a:lnTo>
                  <a:pt x="7094160" y="0"/>
                </a:lnTo>
                <a:lnTo>
                  <a:pt x="7094160" y="2130552"/>
                </a:lnTo>
                <a:lnTo>
                  <a:pt x="5920619" y="2130552"/>
                </a:lnTo>
                <a:lnTo>
                  <a:pt x="5920619" y="2130952"/>
                </a:lnTo>
                <a:lnTo>
                  <a:pt x="2729249" y="2130952"/>
                </a:lnTo>
                <a:lnTo>
                  <a:pt x="2574304" y="2130952"/>
                </a:lnTo>
                <a:lnTo>
                  <a:pt x="0" y="2130952"/>
                </a:lnTo>
                <a:lnTo>
                  <a:pt x="983648" y="1"/>
                </a:lnTo>
                <a:lnTo>
                  <a:pt x="4417853" y="1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04DC2037-48A0-4F22-B9D4-8EAEBC78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49721" y="4682920"/>
            <a:ext cx="4522796" cy="2175080"/>
          </a:xfrm>
          <a:custGeom>
            <a:avLst/>
            <a:gdLst>
              <a:gd name="connsiteX0" fmla="*/ 3515449 w 4522796"/>
              <a:gd name="connsiteY0" fmla="*/ 0 h 2175080"/>
              <a:gd name="connsiteX1" fmla="*/ 0 w 4522796"/>
              <a:gd name="connsiteY1" fmla="*/ 0 h 2175080"/>
              <a:gd name="connsiteX2" fmla="*/ 0 w 4522796"/>
              <a:gd name="connsiteY2" fmla="*/ 2175080 h 2175080"/>
              <a:gd name="connsiteX3" fmla="*/ 4522796 w 4522796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2796" h="2175080">
                <a:moveTo>
                  <a:pt x="3515449" y="0"/>
                </a:moveTo>
                <a:lnTo>
                  <a:pt x="0" y="0"/>
                </a:lnTo>
                <a:lnTo>
                  <a:pt x="0" y="2175080"/>
                </a:lnTo>
                <a:lnTo>
                  <a:pt x="4522796" y="217508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24" name="Freeform 22">
            <a:extLst>
              <a:ext uri="{FF2B5EF4-FFF2-40B4-BE49-F238E27FC236}">
                <a16:creationId xmlns:a16="http://schemas.microsoft.com/office/drawing/2014/main" id="{0006CBFD-ADA0-43D1-9332-9C34CA1C7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2920"/>
            <a:ext cx="5925190" cy="2175080"/>
          </a:xfrm>
          <a:custGeom>
            <a:avLst/>
            <a:gdLst>
              <a:gd name="connsiteX0" fmla="*/ 1007347 w 5925190"/>
              <a:gd name="connsiteY0" fmla="*/ 0 h 2175080"/>
              <a:gd name="connsiteX1" fmla="*/ 5925190 w 5925190"/>
              <a:gd name="connsiteY1" fmla="*/ 0 h 2175080"/>
              <a:gd name="connsiteX2" fmla="*/ 5925190 w 5925190"/>
              <a:gd name="connsiteY2" fmla="*/ 2175080 h 2175080"/>
              <a:gd name="connsiteX3" fmla="*/ 0 w 5925190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5080">
                <a:moveTo>
                  <a:pt x="1007347" y="0"/>
                </a:moveTo>
                <a:lnTo>
                  <a:pt x="5925190" y="0"/>
                </a:lnTo>
                <a:lnTo>
                  <a:pt x="5925190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accent1">
              <a:lumMod val="100000"/>
              <a:lumOff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2B931666-F28F-45F3-A074-66D2272D5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2920"/>
            <a:ext cx="7114535" cy="2175080"/>
          </a:xfrm>
          <a:custGeom>
            <a:avLst/>
            <a:gdLst>
              <a:gd name="connsiteX0" fmla="*/ 0 w 7114535"/>
              <a:gd name="connsiteY0" fmla="*/ 0 h 2175080"/>
              <a:gd name="connsiteX1" fmla="*/ 1189345 w 7114535"/>
              <a:gd name="connsiteY1" fmla="*/ 0 h 2175080"/>
              <a:gd name="connsiteX2" fmla="*/ 7114535 w 7114535"/>
              <a:gd name="connsiteY2" fmla="*/ 0 h 2175080"/>
              <a:gd name="connsiteX3" fmla="*/ 6107188 w 7114535"/>
              <a:gd name="connsiteY3" fmla="*/ 2175080 h 2175080"/>
              <a:gd name="connsiteX4" fmla="*/ 1189345 w 7114535"/>
              <a:gd name="connsiteY4" fmla="*/ 2175080 h 2175080"/>
              <a:gd name="connsiteX5" fmla="*/ 0 w 7114535"/>
              <a:gd name="connsiteY5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4535" h="2175080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107188" y="2175080"/>
                </a:lnTo>
                <a:lnTo>
                  <a:pt x="1189345" y="2175080"/>
                </a:lnTo>
                <a:lnTo>
                  <a:pt x="0" y="2175080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762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4BCB31-93F8-1843-AC5A-7766E22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D4A5946-3079-A245-AAE2-95DA39BD70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kern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Normalize population-based features by county total population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Ex. (# of males)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(Male proportion of population)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Wingdings" pitchFamily="2" charset="2"/>
            </a:endParaRP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Segment data by state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Removed outlier (New York City) to find more helpful trends</a:t>
            </a:r>
          </a:p>
        </p:txBody>
      </p:sp>
    </p:spTree>
    <p:extLst>
      <p:ext uri="{BB962C8B-B14F-4D97-AF65-F5344CB8AC3E}">
        <p14:creationId xmlns:p14="http://schemas.microsoft.com/office/powerpoint/2010/main" val="4273934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2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1BB6BBC-361B-4E43-8A1D-AD7BCADA2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E440AA-8798-0745-8483-D42A0A0C76D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424904" y="2494450"/>
                <a:ext cx="4668205" cy="3563159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Calculate 3 features from Timeseries:</a:t>
                </a:r>
              </a:p>
              <a:p>
                <a:pPr>
                  <a:buFontTx/>
                  <a:buChar char="-"/>
                </a:pPr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Total Cases / Population</a:t>
                </a:r>
              </a:p>
              <a:p>
                <a:pPr>
                  <a:buFontTx/>
                  <a:buChar char="-"/>
                </a:pPr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Total Deaths / Population</a:t>
                </a:r>
              </a:p>
              <a:p>
                <a:pPr>
                  <a:buFontTx/>
                  <a:buChar char="-"/>
                </a:pPr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Average Rate of Spread</a:t>
                </a:r>
              </a:p>
              <a:p>
                <a:pPr marL="457200" lvl="1" indent="0">
                  <a:buNone/>
                </a:pPr>
                <a:r>
                  <a:rPr lang="en-US" sz="2200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200" b="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sz="2200" b="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200" b="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200" b="0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sz="2200" b="0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sz="2200" b="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200" b="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supHide m:val="on"/>
                            <m:ctrlPr>
                              <a:rPr lang="en-US" sz="2200" b="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sz="2200" b="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200" b="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US" sz="2200" b="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𝑑𝑎𝑦𝑠</m:t>
                            </m:r>
                          </m:sub>
                          <m:sup/>
                          <m:e>
                            <m:r>
                              <a:rPr lang="en-US" sz="2200" b="0" i="1">
                                <a:latin typeface="Cambria Math" panose="02040503050406030204" pitchFamily="18" charset="0"/>
                              </a:rPr>
                              <m:t>𝑐𝑎𝑠𝑒</m:t>
                            </m:r>
                            <m:sSubSup>
                              <m:sSubSupPr>
                                <m:ctrlP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  <m:t>𝑙</m:t>
                                </m:r>
                                <m: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sup>
                            </m:sSubSup>
                            <m:r>
                              <a:rPr lang="en-US" sz="2200" b="0" i="1">
                                <a:latin typeface="Cambria Math" panose="02040503050406030204" pitchFamily="18" charset="0"/>
                              </a:rPr>
                              <m:t> −</m:t>
                            </m:r>
                            <m:r>
                              <a:rPr lang="en-US" sz="2200" b="0" i="1">
                                <a:latin typeface="Cambria Math" panose="02040503050406030204" pitchFamily="18" charset="0"/>
                              </a:rPr>
                              <m:t>𝑐𝑎𝑠𝑒</m:t>
                            </m:r>
                            <m:sSubSup>
                              <m:sSubSupPr>
                                <m:ctrlP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b>
                              <m:sup>
                                <m: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  <m:t>𝑙</m:t>
                                </m:r>
                                <m:r>
                                  <a:rPr lang="en-US" sz="2200" b="0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sup>
                            </m:sSubSup>
                          </m:e>
                        </m:nary>
                      </m:num>
                      <m:den>
                        <m:r>
                          <a:rPr lang="en-US" sz="2200" b="0" i="1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</m:oMath>
                </a14:m>
                <a:endParaRPr lang="en-US" sz="2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>
                  <a:buFontTx/>
                  <a:buChar char="-"/>
                </a:pPr>
                <a:r>
                  <a:rPr lang="en-US" sz="22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current day</a:t>
                </a:r>
              </a:p>
              <a:p>
                <a:pPr lvl="1">
                  <a:buFontTx/>
                  <a:buChar char="-"/>
                </a:pPr>
                <a:r>
                  <a:rPr lang="en-US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 = current location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0E440AA-8798-0745-8483-D42A0A0C76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24904" y="2494450"/>
                <a:ext cx="4668205" cy="3563159"/>
              </a:xfrm>
              <a:blipFill>
                <a:blip r:embed="rId2"/>
                <a:stretch>
                  <a:fillRect l="-1355" t="-14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0E13603-329C-E241-8CC6-59C0F17EE7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952" b="-2"/>
          <a:stretch/>
        </p:blipFill>
        <p:spPr>
          <a:xfrm>
            <a:off x="6098892" y="2492376"/>
            <a:ext cx="4802404" cy="356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489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8B6A13-85CA-4900-9C17-0B2EC7D65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055630-78C6-7545-BBE9-2908CEDC2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7" y="1120155"/>
            <a:ext cx="4189198" cy="4609096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Selection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Goal: Train model and show association of all variables vs. output parameters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F3F9174-E2FD-4C98-B643-857596BA1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32729" y="798423"/>
            <a:ext cx="6359271" cy="6059577"/>
            <a:chOff x="2285126" y="-1693523"/>
            <a:chExt cx="6359271" cy="6059577"/>
          </a:xfrm>
        </p:grpSpPr>
        <p:sp>
          <p:nvSpPr>
            <p:cNvPr id="11" name="Freeform 59">
              <a:extLst>
                <a:ext uri="{FF2B5EF4-FFF2-40B4-BE49-F238E27FC236}">
                  <a16:creationId xmlns:a16="http://schemas.microsoft.com/office/drawing/2014/main" id="{44669919-644B-4799-9AB6-7A2A2F170E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2286127" y="-976413"/>
              <a:ext cx="1101799" cy="5342467"/>
            </a:xfrm>
            <a:custGeom>
              <a:avLst/>
              <a:gdLst>
                <a:gd name="connsiteX0" fmla="*/ 1101799 w 1101799"/>
                <a:gd name="connsiteY0" fmla="*/ 0 h 5342467"/>
                <a:gd name="connsiteX1" fmla="*/ 0 w 1101799"/>
                <a:gd name="connsiteY1" fmla="*/ 1141661 h 5342467"/>
                <a:gd name="connsiteX2" fmla="*/ 0 w 1101799"/>
                <a:gd name="connsiteY2" fmla="*/ 5342467 h 5342467"/>
                <a:gd name="connsiteX3" fmla="*/ 1039862 w 1101799"/>
                <a:gd name="connsiteY3" fmla="*/ 5342467 h 5342467"/>
                <a:gd name="connsiteX4" fmla="*/ 1101799 w 1101799"/>
                <a:gd name="connsiteY4" fmla="*/ 5278421 h 534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1799" h="5342467">
                  <a:moveTo>
                    <a:pt x="1101799" y="0"/>
                  </a:moveTo>
                  <a:lnTo>
                    <a:pt x="0" y="1141661"/>
                  </a:lnTo>
                  <a:lnTo>
                    <a:pt x="0" y="5342467"/>
                  </a:lnTo>
                  <a:lnTo>
                    <a:pt x="1039862" y="5342467"/>
                  </a:lnTo>
                  <a:lnTo>
                    <a:pt x="1101799" y="5278421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87676A4-07DE-42A0-980E-77FA40F49E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2285126" y="-1425874"/>
              <a:ext cx="762170" cy="5710965"/>
            </a:xfrm>
            <a:custGeom>
              <a:avLst/>
              <a:gdLst>
                <a:gd name="T0" fmla="*/ 414 w 414"/>
                <a:gd name="T1" fmla="*/ 2447 h 2447"/>
                <a:gd name="T2" fmla="*/ 0 w 414"/>
                <a:gd name="T3" fmla="*/ 2247 h 2447"/>
                <a:gd name="T4" fmla="*/ 0 w 414"/>
                <a:gd name="T5" fmla="*/ 0 h 2447"/>
                <a:gd name="T6" fmla="*/ 414 w 414"/>
                <a:gd name="T7" fmla="*/ 200 h 2447"/>
                <a:gd name="T8" fmla="*/ 414 w 414"/>
                <a:gd name="T9" fmla="*/ 2447 h 2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2447">
                  <a:moveTo>
                    <a:pt x="414" y="2447"/>
                  </a:moveTo>
                  <a:lnTo>
                    <a:pt x="0" y="2247"/>
                  </a:lnTo>
                  <a:lnTo>
                    <a:pt x="0" y="0"/>
                  </a:lnTo>
                  <a:lnTo>
                    <a:pt x="414" y="200"/>
                  </a:lnTo>
                  <a:lnTo>
                    <a:pt x="414" y="244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BC9AFEB-B9C2-4A5E-91E4-BD04223F5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2566852" y="-1693523"/>
              <a:ext cx="485207" cy="5521414"/>
            </a:xfrm>
            <a:custGeom>
              <a:avLst/>
              <a:gdLst>
                <a:gd name="T0" fmla="*/ 209 w 209"/>
                <a:gd name="T1" fmla="*/ 2246 h 2358"/>
                <a:gd name="T2" fmla="*/ 0 w 209"/>
                <a:gd name="T3" fmla="*/ 2358 h 2358"/>
                <a:gd name="T4" fmla="*/ 0 w 209"/>
                <a:gd name="T5" fmla="*/ 111 h 2358"/>
                <a:gd name="T6" fmla="*/ 209 w 209"/>
                <a:gd name="T7" fmla="*/ 0 h 2358"/>
                <a:gd name="T8" fmla="*/ 209 w 209"/>
                <a:gd name="T9" fmla="*/ 2246 h 2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358">
                  <a:moveTo>
                    <a:pt x="209" y="2246"/>
                  </a:moveTo>
                  <a:lnTo>
                    <a:pt x="0" y="2358"/>
                  </a:lnTo>
                  <a:lnTo>
                    <a:pt x="0" y="111"/>
                  </a:lnTo>
                  <a:lnTo>
                    <a:pt x="209" y="0"/>
                  </a:lnTo>
                  <a:lnTo>
                    <a:pt x="209" y="224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6D837413-BE05-4604-8451-98E34D6293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43739" y="-1692608"/>
              <a:ext cx="6100658" cy="52516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CA2A9-E327-384A-ACC3-77FEEBCE95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6188" y="1120155"/>
            <a:ext cx="5067739" cy="4609095"/>
          </a:xfrm>
        </p:spPr>
        <p:txBody>
          <a:bodyPr anchor="ctr">
            <a:normAutofit/>
          </a:bodyPr>
          <a:lstStyle/>
          <a:p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Goal: Learn a mapping between Feature and Performance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Performance: Quantitative COVID-19 Data by county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Features: Array of demographic information by county</a:t>
            </a:r>
          </a:p>
          <a:p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Regression Models: Supervised learning for quantitative continuous labels 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Linear Regression 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 Regression (Compound Quantitative Decision Trees)</a:t>
            </a:r>
          </a:p>
          <a:p>
            <a:pPr lvl="1"/>
            <a:endParaRPr lang="en-US" sz="22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565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11A6C77-6109-4F77-975B-C375615A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B343D17-9934-455E-B326-2F39206BA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3" name="Freeform 44">
              <a:extLst>
                <a:ext uri="{FF2B5EF4-FFF2-40B4-BE49-F238E27FC236}">
                  <a16:creationId xmlns:a16="http://schemas.microsoft.com/office/drawing/2014/main" id="{A8AA2B63-BFCD-40D0-B2D0-CB714D70E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5">
              <a:extLst>
                <a:ext uri="{FF2B5EF4-FFF2-40B4-BE49-F238E27FC236}">
                  <a16:creationId xmlns:a16="http://schemas.microsoft.com/office/drawing/2014/main" id="{80834EBB-06EA-4C69-AF7A-D5A4E69D8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6">
              <a:extLst>
                <a:ext uri="{FF2B5EF4-FFF2-40B4-BE49-F238E27FC236}">
                  <a16:creationId xmlns:a16="http://schemas.microsoft.com/office/drawing/2014/main" id="{2D314EC1-63E0-43B5-9CD5-F25593B2C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7">
              <a:extLst>
                <a:ext uri="{FF2B5EF4-FFF2-40B4-BE49-F238E27FC236}">
                  <a16:creationId xmlns:a16="http://schemas.microsoft.com/office/drawing/2014/main" id="{9577EB7D-16A7-4E05-9105-431E729665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C1741C3-592F-47B5-93A0-66FC0BB97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AD9010-3C91-9C42-A82B-B4EFF1D79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 Regression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89DD68-4A20-5C4E-B8AC-F05BE9AF48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4" t="-20493" r="-2063" b="3742"/>
          <a:stretch/>
        </p:blipFill>
        <p:spPr>
          <a:xfrm>
            <a:off x="644055" y="2492376"/>
            <a:ext cx="4651513" cy="356337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E415F65-BE3D-6D4A-BE95-CD1195A8B399}"/>
              </a:ext>
            </a:extLst>
          </p:cNvPr>
          <p:cNvSpPr/>
          <p:nvPr/>
        </p:nvSpPr>
        <p:spPr>
          <a:xfrm>
            <a:off x="5295569" y="2494450"/>
            <a:ext cx="5471529" cy="3563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multiple </a:t>
            </a: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trees for the prediction of discrete output values.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Average results from all predictions to create an interpolated quantitative output.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433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4DEEC-4729-6245-995C-7D2E50DA9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Learned Mapping Results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(Age Comparison)</a:t>
            </a:r>
          </a:p>
        </p:txBody>
      </p:sp>
      <p:pic>
        <p:nvPicPr>
          <p:cNvPr id="8" name="Content Placeholder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E45DC78-18A8-2440-BC9B-604634CDD2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00" y="2659722"/>
            <a:ext cx="11753200" cy="4026667"/>
          </a:xfrm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96D0BE0-5025-794E-8EF5-3223E7196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6600" y="2958555"/>
            <a:ext cx="2286000" cy="17145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3CCE00B-0824-F848-A477-9BDFDE08B950}"/>
              </a:ext>
            </a:extLst>
          </p:cNvPr>
          <p:cNvSpPr txBox="1"/>
          <p:nvPr/>
        </p:nvSpPr>
        <p:spPr>
          <a:xfrm>
            <a:off x="838200" y="1690688"/>
            <a:ext cx="7710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Counties with much younger populations show higher prevalence of COVID-19 Cases on average.</a:t>
            </a:r>
          </a:p>
        </p:txBody>
      </p:sp>
    </p:spTree>
    <p:extLst>
      <p:ext uri="{BB962C8B-B14F-4D97-AF65-F5344CB8AC3E}">
        <p14:creationId xmlns:p14="http://schemas.microsoft.com/office/powerpoint/2010/main" val="4090984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4DEEC-4729-6245-995C-7D2E50DA9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Learned Mapping Results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(Poverty Rates)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B35FC2DE-8DC4-D946-A33C-4596D8937C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893693"/>
            <a:ext cx="5998055" cy="3891736"/>
          </a:xfrm>
        </p:spPr>
      </p:pic>
      <p:pic>
        <p:nvPicPr>
          <p:cNvPr id="11" name="Picture 10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90B31220-F2C8-364C-A3EC-F27EF2458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8274" y="2971587"/>
            <a:ext cx="6022491" cy="381384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C421FCF-AF7A-4949-9941-CFB05EB00A50}"/>
              </a:ext>
            </a:extLst>
          </p:cNvPr>
          <p:cNvSpPr/>
          <p:nvPr/>
        </p:nvSpPr>
        <p:spPr>
          <a:xfrm>
            <a:off x="11771086" y="2786743"/>
            <a:ext cx="159657" cy="19013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A5D4AB57-952B-414D-8857-1E7B9E3A70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4743" y="610756"/>
            <a:ext cx="2286000" cy="17145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01AE406-662B-EB42-A3A5-E03B2D4A66D6}"/>
              </a:ext>
            </a:extLst>
          </p:cNvPr>
          <p:cNvSpPr txBox="1"/>
          <p:nvPr/>
        </p:nvSpPr>
        <p:spPr>
          <a:xfrm>
            <a:off x="838200" y="1909669"/>
            <a:ext cx="7710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Counties with much higher poverty proportions show higher prevalence of COVID-19 Cases on average.</a:t>
            </a:r>
          </a:p>
        </p:txBody>
      </p:sp>
    </p:spTree>
    <p:extLst>
      <p:ext uri="{BB962C8B-B14F-4D97-AF65-F5344CB8AC3E}">
        <p14:creationId xmlns:p14="http://schemas.microsoft.com/office/powerpoint/2010/main" val="2265727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218</Words>
  <Application>Microsoft Macintosh PowerPoint</Application>
  <PresentationFormat>Widescreen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Cambria Math</vt:lpstr>
      <vt:lpstr>Times New Roman</vt:lpstr>
      <vt:lpstr>Office Theme</vt:lpstr>
      <vt:lpstr>ECE 4605 Project 3</vt:lpstr>
      <vt:lpstr>Data Cleaning</vt:lpstr>
      <vt:lpstr>Preprocessing</vt:lpstr>
      <vt:lpstr>Model Selection  Goal: Train model and show association of all variables vs. output parameters</vt:lpstr>
      <vt:lpstr>Random Forest Regression</vt:lpstr>
      <vt:lpstr>Learned Mapping Results (Age Comparison)</vt:lpstr>
      <vt:lpstr>Learned Mapping Results  (Poverty Rates)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 4605 Project 3</dc:title>
  <dc:creator>French, Tyler D</dc:creator>
  <cp:lastModifiedBy>French, Tyler D</cp:lastModifiedBy>
  <cp:revision>5</cp:revision>
  <dcterms:created xsi:type="dcterms:W3CDTF">2020-04-21T01:36:03Z</dcterms:created>
  <dcterms:modified xsi:type="dcterms:W3CDTF">2020-04-21T19:15:10Z</dcterms:modified>
</cp:coreProperties>
</file>